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E046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78" y="-10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2FF09A1-77A9-4368-98DB-DAB1C45DF5B4}" type="datetimeFigureOut">
              <a:rPr lang="en-US" smtClean="0"/>
              <a:t>8/28/2012</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C1BAA73F-141E-4F7F-B9DE-BBAFB1C86DE9}"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FF09A1-77A9-4368-98DB-DAB1C45DF5B4}" type="datetimeFigureOut">
              <a:rPr lang="en-US" smtClean="0"/>
              <a:t>8/28/2012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BAA73F-141E-4F7F-B9DE-BBAFB1C86DE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FF09A1-77A9-4368-98DB-DAB1C45DF5B4}" type="datetimeFigureOut">
              <a:rPr lang="en-US" smtClean="0"/>
              <a:t>8/28/2012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BAA73F-141E-4F7F-B9DE-BBAFB1C86DE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FF09A1-77A9-4368-98DB-DAB1C45DF5B4}" type="datetimeFigureOut">
              <a:rPr lang="en-US" smtClean="0"/>
              <a:t>8/28/2012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BAA73F-141E-4F7F-B9DE-BBAFB1C86DE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FF09A1-77A9-4368-98DB-DAB1C45DF5B4}" type="datetimeFigureOut">
              <a:rPr lang="en-US" smtClean="0"/>
              <a:t>8/28/2012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C1BAA73F-141E-4F7F-B9DE-BBAFB1C86DE9}"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2FF09A1-77A9-4368-98DB-DAB1C45DF5B4}" type="datetimeFigureOut">
              <a:rPr lang="en-US" smtClean="0"/>
              <a:t>8/28/2012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BAA73F-141E-4F7F-B9DE-BBAFB1C86DE9}"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2FF09A1-77A9-4368-98DB-DAB1C45DF5B4}" type="datetimeFigureOut">
              <a:rPr lang="en-US" smtClean="0"/>
              <a:t>8/28/2012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BAA73F-141E-4F7F-B9DE-BBAFB1C86DE9}"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FF09A1-77A9-4368-98DB-DAB1C45DF5B4}" type="datetimeFigureOut">
              <a:rPr lang="en-US" smtClean="0"/>
              <a:t>8/28/2012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BAA73F-141E-4F7F-B9DE-BBAFB1C86DE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FF09A1-77A9-4368-98DB-DAB1C45DF5B4}" type="datetimeFigureOut">
              <a:rPr lang="en-US" smtClean="0"/>
              <a:t>8/28/2012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BAA73F-141E-4F7F-B9DE-BBAFB1C86DE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2FF09A1-77A9-4368-98DB-DAB1C45DF5B4}" type="datetimeFigureOut">
              <a:rPr lang="en-US" smtClean="0"/>
              <a:t>8/28/2012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BAA73F-141E-4F7F-B9DE-BBAFB1C86DE9}"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FF09A1-77A9-4368-98DB-DAB1C45DF5B4}" type="datetimeFigureOut">
              <a:rPr lang="en-US" smtClean="0"/>
              <a:t>8/28/2012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BAA73F-141E-4F7F-B9DE-BBAFB1C86DE9}"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duotone>
              <a:prstClr val="black"/>
              <a:schemeClr val="accent2">
                <a:tint val="45000"/>
                <a:satMod val="400000"/>
              </a:schemeClr>
            </a:duotone>
          </a:blip>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2FF09A1-77A9-4368-98DB-DAB1C45DF5B4}" type="datetimeFigureOut">
              <a:rPr lang="en-US" smtClean="0"/>
              <a:t>8/28/2012</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1BAA73F-141E-4F7F-B9DE-BBAFB1C86DE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457200"/>
            <a:ext cx="8229600" cy="2743200"/>
          </a:xfrm>
          <a:effectLst>
            <a:outerShdw blurRad="50800" dist="38100" algn="l" rotWithShape="0">
              <a:prstClr val="black">
                <a:alpha val="40000"/>
              </a:prstClr>
            </a:outerShdw>
          </a:effectLst>
        </p:spPr>
        <p:txBody>
          <a:bodyPr>
            <a:normAutofit fontScale="90000"/>
          </a:bodyPr>
          <a:lstStyle/>
          <a:p>
            <a:pPr marL="0" marR="0">
              <a:spcBef>
                <a:spcPts val="0"/>
              </a:spcBef>
              <a:spcAft>
                <a:spcPts val="0"/>
              </a:spcAft>
            </a:pPr>
            <a:r>
              <a:rPr lang="en-US" sz="6000" dirty="0">
                <a:effectLst/>
                <a:latin typeface="Times New Roman"/>
                <a:ea typeface="Calibri"/>
              </a:rPr>
              <a:t/>
            </a:r>
            <a:br>
              <a:rPr lang="en-US" sz="6000" dirty="0">
                <a:effectLst/>
                <a:latin typeface="Times New Roman"/>
                <a:ea typeface="Calibri"/>
              </a:rPr>
            </a:br>
            <a:r>
              <a:rPr lang="en-US" sz="6000" dirty="0">
                <a:effectLst/>
                <a:latin typeface="Times New Roman"/>
                <a:ea typeface="Calibri"/>
              </a:rPr>
              <a:t/>
            </a:r>
            <a:br>
              <a:rPr lang="en-US" sz="6000" dirty="0">
                <a:effectLst/>
                <a:latin typeface="Times New Roman"/>
                <a:ea typeface="Calibri"/>
              </a:rPr>
            </a:br>
            <a:r>
              <a:rPr lang="en-US" sz="7300" dirty="0" smtClean="0">
                <a:solidFill>
                  <a:srgbClr val="FFFF00"/>
                </a:solidFill>
                <a:effectLst/>
                <a:latin typeface="Times New Roman" pitchFamily="18" charset="0"/>
                <a:ea typeface="Calibri"/>
                <a:cs typeface="Times New Roman" pitchFamily="18" charset="0"/>
              </a:rPr>
              <a:t>Escaping Temptation</a:t>
            </a:r>
            <a:r>
              <a:rPr lang="en-US" dirty="0">
                <a:solidFill>
                  <a:srgbClr val="000000"/>
                </a:solidFill>
                <a:effectLst/>
                <a:latin typeface="Arial"/>
                <a:ea typeface="Calibri"/>
              </a:rPr>
              <a:t> </a:t>
            </a:r>
            <a:r>
              <a:rPr lang="en-US" sz="6000" dirty="0">
                <a:effectLst/>
                <a:latin typeface="Times New Roman"/>
                <a:ea typeface="Calibri"/>
              </a:rPr>
              <a:t/>
            </a:r>
            <a:br>
              <a:rPr lang="en-US" sz="6000" dirty="0">
                <a:effectLst/>
                <a:latin typeface="Times New Roman"/>
                <a:ea typeface="Calibri"/>
              </a:rPr>
            </a:br>
            <a:endParaRPr lang="en-US" dirty="0"/>
          </a:p>
        </p:txBody>
      </p:sp>
      <p:sp>
        <p:nvSpPr>
          <p:cNvPr id="3" name="Subtitle 2"/>
          <p:cNvSpPr>
            <a:spLocks noGrp="1"/>
          </p:cNvSpPr>
          <p:nvPr>
            <p:ph type="subTitle" idx="1"/>
          </p:nvPr>
        </p:nvSpPr>
        <p:spPr>
          <a:xfrm>
            <a:off x="685800" y="3331698"/>
            <a:ext cx="7848600" cy="2840502"/>
          </a:xfrm>
        </p:spPr>
        <p:txBody>
          <a:bodyPr>
            <a:normAutofit fontScale="92500" lnSpcReduction="20000"/>
          </a:bodyPr>
          <a:lstStyle/>
          <a:p>
            <a:r>
              <a:rPr lang="en-US" sz="4800" b="1" cap="all" dirty="0" smtClean="0">
                <a:ln w="6350">
                  <a:noFill/>
                </a:ln>
                <a:solidFill>
                  <a:srgbClr val="000000"/>
                </a:solidFill>
                <a:latin typeface="Times New Roman" pitchFamily="18" charset="0"/>
                <a:ea typeface="Calibri"/>
                <a:cs typeface="Times New Roman" pitchFamily="18" charset="0"/>
              </a:rPr>
              <a:t>~The victory~</a:t>
            </a:r>
          </a:p>
          <a:p>
            <a:r>
              <a:rPr lang="en-US" sz="5800" b="1" cap="all" dirty="0" smtClean="0">
                <a:ln w="6350">
                  <a:noFill/>
                </a:ln>
                <a:solidFill>
                  <a:srgbClr val="000000"/>
                </a:solidFill>
                <a:latin typeface="Times New Roman" pitchFamily="18" charset="0"/>
                <a:ea typeface="Calibri"/>
                <a:cs typeface="Times New Roman" pitchFamily="18" charset="0"/>
              </a:rPr>
              <a:t>1 </a:t>
            </a:r>
            <a:r>
              <a:rPr lang="en-US" sz="5800" b="1" cap="all" dirty="0">
                <a:ln w="6350">
                  <a:noFill/>
                </a:ln>
                <a:solidFill>
                  <a:srgbClr val="000000"/>
                </a:solidFill>
                <a:latin typeface="Times New Roman" pitchFamily="18" charset="0"/>
                <a:ea typeface="Calibri"/>
                <a:cs typeface="Times New Roman" pitchFamily="18" charset="0"/>
              </a:rPr>
              <a:t>Corinthians </a:t>
            </a:r>
            <a:r>
              <a:rPr lang="en-US" sz="5800" b="1" cap="all" dirty="0" smtClean="0">
                <a:ln w="6350">
                  <a:noFill/>
                </a:ln>
                <a:solidFill>
                  <a:srgbClr val="000000"/>
                </a:solidFill>
                <a:latin typeface="Times New Roman" pitchFamily="18" charset="0"/>
                <a:ea typeface="Calibri"/>
                <a:cs typeface="Times New Roman" pitchFamily="18" charset="0"/>
              </a:rPr>
              <a:t>10:13</a:t>
            </a:r>
          </a:p>
          <a:p>
            <a:endParaRPr lang="en-US" sz="4300" b="1" cap="all" dirty="0" smtClean="0">
              <a:ln w="6350">
                <a:noFill/>
              </a:ln>
              <a:solidFill>
                <a:srgbClr val="000000"/>
              </a:solidFill>
              <a:latin typeface="Times New Roman" pitchFamily="18" charset="0"/>
              <a:ea typeface="Calibri"/>
              <a:cs typeface="Times New Roman" pitchFamily="18" charset="0"/>
            </a:endParaRPr>
          </a:p>
          <a:p>
            <a:r>
              <a:rPr lang="en-US" sz="3900" b="1" cap="all" dirty="0" smtClean="0">
                <a:ln w="6350">
                  <a:noFill/>
                </a:ln>
                <a:solidFill>
                  <a:srgbClr val="000000"/>
                </a:solidFill>
                <a:latin typeface="Times New Roman" pitchFamily="18" charset="0"/>
                <a:cs typeface="Times New Roman" pitchFamily="18" charset="0"/>
              </a:rPr>
              <a:t>Pastor Paul Aguilar</a:t>
            </a:r>
            <a:endParaRPr lang="en-US" sz="3900" dirty="0">
              <a:latin typeface="Times New Roman" pitchFamily="18" charset="0"/>
              <a:cs typeface="Times New Roman" pitchFamily="18" charset="0"/>
            </a:endParaRPr>
          </a:p>
        </p:txBody>
      </p:sp>
    </p:spTree>
    <p:extLst>
      <p:ext uri="{BB962C8B-B14F-4D97-AF65-F5344CB8AC3E}">
        <p14:creationId xmlns:p14="http://schemas.microsoft.com/office/powerpoint/2010/main" val="1090535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8153400" cy="5078313"/>
          </a:xfrm>
          <a:prstGeom prst="rect">
            <a:avLst/>
          </a:prstGeom>
        </p:spPr>
        <p:txBody>
          <a:bodyPr wrap="square">
            <a:spAutoFit/>
          </a:bodyPr>
          <a:lstStyle/>
          <a:p>
            <a:r>
              <a:rPr lang="en-US" sz="4400" b="1" dirty="0" smtClean="0">
                <a:solidFill>
                  <a:srgbClr val="000000"/>
                </a:solidFill>
                <a:effectLst/>
                <a:latin typeface="Times New Roman" pitchFamily="18" charset="0"/>
                <a:ea typeface="Calibri"/>
                <a:cs typeface="Times New Roman" pitchFamily="18" charset="0"/>
              </a:rPr>
              <a:t>Jeremiah 17:9… </a:t>
            </a:r>
            <a:r>
              <a:rPr lang="en-US" sz="3200" b="1" dirty="0" smtClean="0">
                <a:solidFill>
                  <a:srgbClr val="000000"/>
                </a:solidFill>
                <a:effectLst/>
                <a:latin typeface="Times New Roman" pitchFamily="18" charset="0"/>
                <a:ea typeface="Calibri"/>
                <a:cs typeface="Times New Roman" pitchFamily="18" charset="0"/>
              </a:rPr>
              <a:t> </a:t>
            </a:r>
            <a:r>
              <a:rPr lang="en-US" sz="3200" b="1" i="1" dirty="0" smtClean="0">
                <a:solidFill>
                  <a:srgbClr val="000000"/>
                </a:solidFill>
                <a:effectLst/>
                <a:latin typeface="Times New Roman" pitchFamily="18" charset="0"/>
                <a:ea typeface="Calibri"/>
                <a:cs typeface="Times New Roman" pitchFamily="18" charset="0"/>
              </a:rPr>
              <a:t>The heart is deceitful above all things and beyond cure.  Who can understand it? </a:t>
            </a:r>
          </a:p>
          <a:p>
            <a:endParaRPr lang="en-US" sz="3200" b="1" i="1" dirty="0">
              <a:solidFill>
                <a:srgbClr val="000000"/>
              </a:solidFill>
              <a:latin typeface="Times New Roman" pitchFamily="18" charset="0"/>
              <a:ea typeface="Calibri"/>
              <a:cs typeface="Times New Roman" pitchFamily="18" charset="0"/>
            </a:endParaRPr>
          </a:p>
          <a:p>
            <a:endParaRPr lang="en-US" sz="3200" b="1" i="1" dirty="0" smtClean="0">
              <a:solidFill>
                <a:srgbClr val="000000"/>
              </a:solidFill>
              <a:effectLst/>
              <a:latin typeface="Times New Roman" pitchFamily="18" charset="0"/>
              <a:ea typeface="Calibri"/>
              <a:cs typeface="Times New Roman" pitchFamily="18" charset="0"/>
            </a:endParaRPr>
          </a:p>
          <a:p>
            <a:endParaRPr lang="en-US" sz="1200" i="1" dirty="0" smtClean="0">
              <a:effectLst/>
              <a:latin typeface="Times New Roman" pitchFamily="18" charset="0"/>
              <a:ea typeface="Calibri"/>
              <a:cs typeface="Times New Roman" pitchFamily="18" charset="0"/>
            </a:endParaRPr>
          </a:p>
          <a:p>
            <a:r>
              <a:rPr lang="en-US" sz="4400" b="1" dirty="0" smtClean="0">
                <a:solidFill>
                  <a:srgbClr val="000000"/>
                </a:solidFill>
                <a:effectLst/>
                <a:latin typeface="Times New Roman" pitchFamily="18" charset="0"/>
                <a:ea typeface="Calibri"/>
                <a:cs typeface="Times New Roman" pitchFamily="18" charset="0"/>
              </a:rPr>
              <a:t>Genesis 3:12 ... </a:t>
            </a:r>
            <a:r>
              <a:rPr lang="en-US" sz="3200" b="1" i="1" dirty="0" smtClean="0">
                <a:solidFill>
                  <a:srgbClr val="000000"/>
                </a:solidFill>
                <a:effectLst/>
                <a:latin typeface="Times New Roman" pitchFamily="18" charset="0"/>
                <a:ea typeface="Calibri"/>
                <a:cs typeface="Times New Roman" pitchFamily="18" charset="0"/>
              </a:rPr>
              <a:t>"The woman you put here with me—she gave me some fruit from the tree, and I ate it." </a:t>
            </a:r>
          </a:p>
          <a:p>
            <a:pPr algn="just"/>
            <a:r>
              <a:rPr lang="en-US" sz="3200" b="1" dirty="0" smtClean="0">
                <a:solidFill>
                  <a:srgbClr val="000000"/>
                </a:solidFill>
                <a:effectLst/>
                <a:latin typeface="Times New Roman" pitchFamily="18" charset="0"/>
                <a:ea typeface="Calibri"/>
                <a:cs typeface="Times New Roman" pitchFamily="18" charset="0"/>
              </a:rPr>
              <a:t> </a:t>
            </a:r>
            <a:endParaRPr lang="en-US" sz="1600" i="1"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138282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399"/>
            <a:ext cx="7620000" cy="5201424"/>
          </a:xfrm>
          <a:prstGeom prst="rect">
            <a:avLst/>
          </a:prstGeom>
        </p:spPr>
        <p:txBody>
          <a:bodyPr wrap="square">
            <a:spAutoFit/>
          </a:bodyPr>
          <a:lstStyle/>
          <a:p>
            <a:pPr lvl="0" algn="just"/>
            <a:endParaRPr lang="en-US" sz="1200" b="1" dirty="0">
              <a:solidFill>
                <a:srgbClr val="000000"/>
              </a:solidFill>
              <a:latin typeface="Times New Roman" pitchFamily="18" charset="0"/>
              <a:ea typeface="Calibri"/>
              <a:cs typeface="Times New Roman" pitchFamily="18" charset="0"/>
            </a:endParaRPr>
          </a:p>
          <a:p>
            <a:pPr marL="457200" lvl="0" indent="-457200" algn="just">
              <a:buFont typeface="Courier New" pitchFamily="49" charset="0"/>
              <a:buChar char="o"/>
            </a:pPr>
            <a:r>
              <a:rPr lang="en-US" sz="3200" b="1" dirty="0">
                <a:solidFill>
                  <a:srgbClr val="000000"/>
                </a:solidFill>
                <a:latin typeface="Times New Roman" pitchFamily="18" charset="0"/>
                <a:ea typeface="Calibri"/>
                <a:cs typeface="Times New Roman" pitchFamily="18" charset="0"/>
              </a:rPr>
              <a:t>God can and will test us, to do good but He will not tempt us to do evil</a:t>
            </a:r>
            <a:r>
              <a:rPr lang="en-US" sz="3200" b="1" dirty="0" smtClean="0">
                <a:solidFill>
                  <a:srgbClr val="000000"/>
                </a:solidFill>
                <a:latin typeface="Times New Roman" pitchFamily="18" charset="0"/>
                <a:ea typeface="Calibri"/>
                <a:cs typeface="Times New Roman" pitchFamily="18" charset="0"/>
              </a:rPr>
              <a:t>...</a:t>
            </a:r>
          </a:p>
          <a:p>
            <a:pPr marL="457200" lvl="0" indent="-457200" algn="just">
              <a:buFont typeface="Courier New" pitchFamily="49" charset="0"/>
              <a:buChar char="o"/>
            </a:pPr>
            <a:endParaRPr lang="en-US" sz="3200" dirty="0">
              <a:solidFill>
                <a:prstClr val="black"/>
              </a:solidFill>
              <a:latin typeface="Times New Roman" pitchFamily="18" charset="0"/>
              <a:ea typeface="Calibri"/>
              <a:cs typeface="Times New Roman" pitchFamily="18" charset="0"/>
            </a:endParaRPr>
          </a:p>
          <a:p>
            <a:pPr marL="457200" lvl="0" indent="-457200" algn="just">
              <a:buFont typeface="Courier New" pitchFamily="49" charset="0"/>
              <a:buChar char="o"/>
            </a:pPr>
            <a:r>
              <a:rPr lang="en-US" sz="3200" b="1" dirty="0">
                <a:solidFill>
                  <a:srgbClr val="000000"/>
                </a:solidFill>
                <a:latin typeface="Times New Roman" pitchFamily="18" charset="0"/>
                <a:ea typeface="Calibri"/>
                <a:cs typeface="Times New Roman" pitchFamily="18" charset="0"/>
              </a:rPr>
              <a:t>But weather in a test or faced with temptation, God will work it for our good not let it go too far plus give us an escape from it</a:t>
            </a:r>
            <a:r>
              <a:rPr lang="en-US" sz="3200" b="1" dirty="0" smtClean="0">
                <a:solidFill>
                  <a:srgbClr val="000000"/>
                </a:solidFill>
                <a:latin typeface="Times New Roman" pitchFamily="18" charset="0"/>
                <a:ea typeface="Calibri"/>
                <a:cs typeface="Times New Roman" pitchFamily="18" charset="0"/>
              </a:rPr>
              <a:t>.</a:t>
            </a:r>
          </a:p>
          <a:p>
            <a:pPr marL="457200" lvl="0" indent="-457200" algn="just">
              <a:buFont typeface="Courier New" pitchFamily="49" charset="0"/>
              <a:buChar char="o"/>
            </a:pPr>
            <a:endParaRPr lang="en-US" sz="3200" dirty="0">
              <a:solidFill>
                <a:prstClr val="black"/>
              </a:solidFill>
              <a:latin typeface="Times New Roman" pitchFamily="18" charset="0"/>
              <a:ea typeface="Calibri"/>
              <a:cs typeface="Times New Roman" pitchFamily="18" charset="0"/>
            </a:endParaRPr>
          </a:p>
          <a:p>
            <a:pPr marL="457200" lvl="0" indent="-457200" algn="just">
              <a:buFont typeface="Courier New" pitchFamily="49" charset="0"/>
              <a:buChar char="o"/>
            </a:pPr>
            <a:r>
              <a:rPr lang="en-US" sz="3200" b="1" dirty="0">
                <a:solidFill>
                  <a:srgbClr val="000000"/>
                </a:solidFill>
                <a:latin typeface="Times New Roman" pitchFamily="18" charset="0"/>
                <a:ea typeface="Calibri"/>
                <a:cs typeface="Times New Roman" pitchFamily="18" charset="0"/>
              </a:rPr>
              <a:t>Mean while the Devil will try and kill us in the middle of it.</a:t>
            </a:r>
            <a:endParaRPr lang="en-US" dirty="0"/>
          </a:p>
        </p:txBody>
      </p:sp>
    </p:spTree>
    <p:extLst>
      <p:ext uri="{BB962C8B-B14F-4D97-AF65-F5344CB8AC3E}">
        <p14:creationId xmlns:p14="http://schemas.microsoft.com/office/powerpoint/2010/main" val="1890819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762000"/>
            <a:ext cx="7620000" cy="4524315"/>
          </a:xfrm>
          <a:prstGeom prst="rect">
            <a:avLst/>
          </a:prstGeom>
        </p:spPr>
        <p:txBody>
          <a:bodyPr wrap="square">
            <a:spAutoFit/>
          </a:bodyPr>
          <a:lstStyle/>
          <a:p>
            <a:pPr algn="ctr"/>
            <a:r>
              <a:rPr lang="en-US" sz="4800" b="1" dirty="0" smtClean="0">
                <a:solidFill>
                  <a:srgbClr val="000000"/>
                </a:solidFill>
                <a:effectLst/>
                <a:latin typeface="Times New Roman" pitchFamily="18" charset="0"/>
                <a:ea typeface="Calibri"/>
                <a:cs typeface="Times New Roman" pitchFamily="18" charset="0"/>
              </a:rPr>
              <a:t>John 10: 10 – 11</a:t>
            </a:r>
          </a:p>
          <a:p>
            <a:pPr algn="ctr"/>
            <a:endParaRPr lang="en-US" sz="1600" dirty="0" smtClean="0">
              <a:effectLst/>
              <a:latin typeface="Times New Roman" pitchFamily="18" charset="0"/>
              <a:ea typeface="Calibri"/>
              <a:cs typeface="Times New Roman" pitchFamily="18" charset="0"/>
            </a:endParaRPr>
          </a:p>
          <a:p>
            <a:pPr marL="566738" indent="-566738" algn="just"/>
            <a:r>
              <a:rPr lang="en-US" sz="3200" b="1" dirty="0" smtClean="0">
                <a:solidFill>
                  <a:srgbClr val="000000"/>
                </a:solidFill>
                <a:effectLst/>
                <a:latin typeface="Times New Roman" pitchFamily="18" charset="0"/>
                <a:ea typeface="Calibri"/>
                <a:cs typeface="Times New Roman" pitchFamily="18" charset="0"/>
              </a:rPr>
              <a:t>10 The thief comes only to steal and kill and destroy; I have come that they may have life, and have it to the full.</a:t>
            </a:r>
          </a:p>
          <a:p>
            <a:pPr algn="just"/>
            <a:endParaRPr lang="en-US" sz="3200" b="1" dirty="0" smtClean="0">
              <a:solidFill>
                <a:srgbClr val="000000"/>
              </a:solidFill>
              <a:effectLst/>
              <a:latin typeface="Times New Roman" pitchFamily="18" charset="0"/>
              <a:ea typeface="Calibri"/>
              <a:cs typeface="Times New Roman" pitchFamily="18" charset="0"/>
            </a:endParaRPr>
          </a:p>
          <a:p>
            <a:pPr marL="566738" indent="-566738" algn="just"/>
            <a:r>
              <a:rPr lang="en-US" sz="3200" b="1" dirty="0" smtClean="0">
                <a:solidFill>
                  <a:srgbClr val="000000"/>
                </a:solidFill>
                <a:effectLst/>
                <a:latin typeface="Times New Roman" pitchFamily="18" charset="0"/>
                <a:ea typeface="Calibri"/>
                <a:cs typeface="Times New Roman" pitchFamily="18" charset="0"/>
              </a:rPr>
              <a:t>11 "I am the good shepherd. The good shepherd lays down his life for the sheep.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948546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2494" y="457200"/>
            <a:ext cx="7924800" cy="6463308"/>
          </a:xfrm>
          <a:prstGeom prst="rect">
            <a:avLst/>
          </a:prstGeom>
        </p:spPr>
        <p:txBody>
          <a:bodyPr wrap="square">
            <a:spAutoFit/>
          </a:bodyPr>
          <a:lstStyle/>
          <a:p>
            <a:pPr algn="just"/>
            <a:r>
              <a:rPr lang="en-US" sz="3200" b="1" dirty="0" smtClean="0">
                <a:solidFill>
                  <a:srgbClr val="000000"/>
                </a:solidFill>
                <a:effectLst/>
                <a:latin typeface="Times New Roman" pitchFamily="18" charset="0"/>
                <a:ea typeface="Calibri"/>
                <a:cs typeface="Times New Roman" pitchFamily="18" charset="0"/>
              </a:rPr>
              <a:t>	So Gods testing, is to sift out the chaff and to keep the wheat -- which is good.  </a:t>
            </a:r>
            <a:endParaRPr lang="en-US" sz="3200" dirty="0" smtClean="0">
              <a:effectLst/>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	But Satan will tempt you to sift out the wheat and have you hang on to the empty chaff. </a:t>
            </a:r>
          </a:p>
          <a:p>
            <a:pPr algn="just"/>
            <a:endParaRPr lang="en-US" sz="1600" dirty="0" smtClean="0">
              <a:effectLst/>
              <a:latin typeface="Times New Roman" pitchFamily="18" charset="0"/>
              <a:ea typeface="Calibri"/>
              <a:cs typeface="Times New Roman" pitchFamily="18" charset="0"/>
            </a:endParaRPr>
          </a:p>
          <a:p>
            <a:pPr algn="just"/>
            <a:r>
              <a:rPr lang="en-US" sz="4800" b="1" dirty="0" smtClean="0">
                <a:solidFill>
                  <a:srgbClr val="000000"/>
                </a:solidFill>
                <a:effectLst/>
                <a:latin typeface="Times New Roman" pitchFamily="18" charset="0"/>
                <a:ea typeface="Calibri"/>
                <a:cs typeface="Times New Roman" pitchFamily="18" charset="0"/>
              </a:rPr>
              <a:t>	James 1:</a:t>
            </a:r>
            <a:endParaRPr lang="en-US" sz="4800" dirty="0" smtClean="0">
              <a:effectLst/>
              <a:latin typeface="Times New Roman" pitchFamily="18" charset="0"/>
              <a:ea typeface="Calibri"/>
              <a:cs typeface="Times New Roman" pitchFamily="18" charset="0"/>
            </a:endParaRPr>
          </a:p>
          <a:p>
            <a:pPr marL="625475" indent="-625475" algn="just"/>
            <a:r>
              <a:rPr lang="en-US" sz="3200" b="1" dirty="0" smtClean="0">
                <a:solidFill>
                  <a:srgbClr val="000000"/>
                </a:solidFill>
                <a:effectLst/>
                <a:latin typeface="Times New Roman" pitchFamily="18" charset="0"/>
                <a:ea typeface="Calibri"/>
                <a:cs typeface="Times New Roman" pitchFamily="18" charset="0"/>
              </a:rPr>
              <a:t>14 but each one is tempted when, by his own evil desire, he is dragged away and enticed.</a:t>
            </a:r>
            <a:endParaRPr lang="en-US" sz="3200" dirty="0" smtClean="0">
              <a:effectLst/>
              <a:latin typeface="Times New Roman" pitchFamily="18" charset="0"/>
              <a:ea typeface="Calibri"/>
              <a:cs typeface="Times New Roman" pitchFamily="18" charset="0"/>
            </a:endParaRPr>
          </a:p>
          <a:p>
            <a:pPr algn="just"/>
            <a:endParaRPr lang="en-US" sz="1400" b="1" dirty="0">
              <a:solidFill>
                <a:srgbClr val="000000"/>
              </a:solidFill>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The Greek word used for entice; To catch by bait, to allure, to deceive...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983031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8380" y="228600"/>
            <a:ext cx="8001000" cy="6309420"/>
          </a:xfrm>
          <a:prstGeom prst="rect">
            <a:avLst/>
          </a:prstGeom>
        </p:spPr>
        <p:txBody>
          <a:bodyPr wrap="square">
            <a:spAutoFit/>
          </a:bodyPr>
          <a:lstStyle/>
          <a:p>
            <a:pPr algn="just"/>
            <a:r>
              <a:rPr lang="en-US" sz="3200" b="1" dirty="0" smtClean="0">
                <a:solidFill>
                  <a:srgbClr val="000000"/>
                </a:solidFill>
                <a:effectLst/>
                <a:latin typeface="Times New Roman" pitchFamily="18" charset="0"/>
                <a:ea typeface="Calibri"/>
                <a:cs typeface="Times New Roman" pitchFamily="18" charset="0"/>
              </a:rPr>
              <a:t>	The bible say, that we are to flee temptation, like Joseph when he was tempted sexually by Potiphar’s wife.  He did the wisest, bravest thing he could do, He ran.  </a:t>
            </a:r>
            <a:endParaRPr lang="en-US" sz="3200" dirty="0" smtClean="0">
              <a:effectLst/>
              <a:latin typeface="Times New Roman" pitchFamily="18" charset="0"/>
              <a:ea typeface="Calibri"/>
              <a:cs typeface="Times New Roman" pitchFamily="18" charset="0"/>
            </a:endParaRPr>
          </a:p>
          <a:p>
            <a:pPr algn="just"/>
            <a:endParaRPr lang="en-US" b="1" dirty="0" smtClean="0">
              <a:solidFill>
                <a:srgbClr val="000000"/>
              </a:solidFill>
              <a:effectLst/>
              <a:latin typeface="Times New Roman" pitchFamily="18" charset="0"/>
              <a:ea typeface="Calibri"/>
              <a:cs typeface="Times New Roman" pitchFamily="18" charset="0"/>
            </a:endParaRPr>
          </a:p>
          <a:p>
            <a:pPr algn="just"/>
            <a:r>
              <a:rPr lang="en-US" sz="4800" b="1" dirty="0" smtClean="0">
                <a:solidFill>
                  <a:srgbClr val="000000"/>
                </a:solidFill>
                <a:effectLst/>
                <a:latin typeface="Times New Roman" pitchFamily="18" charset="0"/>
                <a:ea typeface="Calibri"/>
                <a:cs typeface="Times New Roman" pitchFamily="18" charset="0"/>
              </a:rPr>
              <a:t>Psalm 119: </a:t>
            </a:r>
            <a:r>
              <a:rPr lang="en-US" sz="3200" b="1" dirty="0" smtClean="0">
                <a:solidFill>
                  <a:srgbClr val="000000"/>
                </a:solidFill>
                <a:effectLst/>
                <a:latin typeface="Times New Roman" pitchFamily="18" charset="0"/>
                <a:ea typeface="Calibri"/>
                <a:cs typeface="Times New Roman" pitchFamily="18" charset="0"/>
              </a:rPr>
              <a:t>11 I have hidden your word in my heart that I might not sin against you. </a:t>
            </a:r>
            <a:endParaRPr lang="en-US" sz="3200" dirty="0" smtClean="0">
              <a:effectLst/>
              <a:latin typeface="Times New Roman" pitchFamily="18" charset="0"/>
              <a:ea typeface="Calibri"/>
              <a:cs typeface="Times New Roman" pitchFamily="18" charset="0"/>
            </a:endParaRPr>
          </a:p>
          <a:p>
            <a:pPr algn="just"/>
            <a:endParaRPr lang="en-US" b="1" dirty="0" smtClean="0">
              <a:solidFill>
                <a:srgbClr val="000000"/>
              </a:solidFill>
              <a:effectLst/>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	Your heart when it comes to temptation is to be a scriptural storage unit.  storing away the word of God in our hearts -- saving it up for the rainy days of Temptation.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537839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229600" cy="6247864"/>
          </a:xfrm>
          <a:prstGeom prst="rect">
            <a:avLst/>
          </a:prstGeom>
        </p:spPr>
        <p:txBody>
          <a:bodyPr wrap="square">
            <a:spAutoFit/>
          </a:bodyPr>
          <a:lstStyle/>
          <a:p>
            <a:pPr algn="just"/>
            <a:r>
              <a:rPr lang="en-US" sz="3200" b="1" dirty="0" smtClean="0">
                <a:solidFill>
                  <a:srgbClr val="000000"/>
                </a:solidFill>
                <a:effectLst/>
                <a:latin typeface="Times New Roman" pitchFamily="18" charset="0"/>
                <a:ea typeface="Calibri"/>
                <a:cs typeface="Times New Roman" pitchFamily="18" charset="0"/>
              </a:rPr>
              <a:t>	It is also important to mention that the Christian fights from victory and not for victory.  Jesus has won the battle at the cross already for us -- breaking the power of sin and death and the enemy.  </a:t>
            </a:r>
            <a:endParaRPr lang="en-US" sz="3200" dirty="0" smtClean="0">
              <a:effectLst/>
              <a:latin typeface="Times New Roman" pitchFamily="18" charset="0"/>
              <a:ea typeface="Calibri"/>
              <a:cs typeface="Times New Roman" pitchFamily="18" charset="0"/>
            </a:endParaRPr>
          </a:p>
          <a:p>
            <a:pPr algn="ctr"/>
            <a:r>
              <a:rPr lang="en-US" sz="4800" b="1" dirty="0" smtClean="0">
                <a:solidFill>
                  <a:srgbClr val="000000"/>
                </a:solidFill>
                <a:effectLst/>
                <a:latin typeface="Times New Roman" pitchFamily="18" charset="0"/>
                <a:ea typeface="Calibri"/>
                <a:cs typeface="Times New Roman" pitchFamily="18" charset="0"/>
              </a:rPr>
              <a:t>1 Corinthians 10:13</a:t>
            </a:r>
            <a:endParaRPr lang="en-US" sz="4800" dirty="0" smtClean="0">
              <a:effectLst/>
              <a:latin typeface="Times New Roman" pitchFamily="18" charset="0"/>
              <a:ea typeface="Calibri"/>
              <a:cs typeface="Times New Roman" pitchFamily="18" charset="0"/>
            </a:endParaRPr>
          </a:p>
          <a:p>
            <a:pPr marL="625475" indent="-625475" algn="just"/>
            <a:r>
              <a:rPr lang="en-US" sz="3200" b="1" dirty="0" smtClean="0">
                <a:solidFill>
                  <a:srgbClr val="000000"/>
                </a:solidFill>
                <a:effectLst/>
                <a:latin typeface="Times New Roman" pitchFamily="18" charset="0"/>
                <a:ea typeface="Calibri"/>
                <a:cs typeface="Times New Roman" pitchFamily="18" charset="0"/>
              </a:rPr>
              <a:t>13 No temptation has overtaken you except such as is common to man; but God is faithful, who will not allow you to be tempted beyond what you are able, but with the temptation will also make the way of escape, that you may be able to bear it.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835265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8001000" cy="6278642"/>
          </a:xfrm>
          <a:prstGeom prst="rect">
            <a:avLst/>
          </a:prstGeom>
        </p:spPr>
        <p:txBody>
          <a:bodyPr wrap="square">
            <a:spAutoFit/>
          </a:bodyPr>
          <a:lstStyle/>
          <a:p>
            <a:pPr algn="just"/>
            <a:r>
              <a:rPr lang="en-US" sz="4800" b="1" dirty="0" smtClean="0">
                <a:solidFill>
                  <a:srgbClr val="000000"/>
                </a:solidFill>
                <a:effectLst/>
                <a:latin typeface="Times New Roman" pitchFamily="18" charset="0"/>
                <a:ea typeface="Calibri"/>
                <a:cs typeface="Times New Roman" pitchFamily="18" charset="0"/>
              </a:rPr>
              <a:t>	2 Thessalonians 3:3 </a:t>
            </a:r>
          </a:p>
          <a:p>
            <a:pPr algn="just"/>
            <a:r>
              <a:rPr lang="en-US" sz="3200" b="1" dirty="0" smtClean="0">
                <a:solidFill>
                  <a:srgbClr val="000000"/>
                </a:solidFill>
                <a:effectLst/>
                <a:latin typeface="Times New Roman" pitchFamily="18" charset="0"/>
                <a:ea typeface="Calibri"/>
                <a:cs typeface="Times New Roman" pitchFamily="18" charset="0"/>
              </a:rPr>
              <a:t>But the Lord is faithful, and he will strengthen and protect you from the evil one..</a:t>
            </a:r>
            <a:endParaRPr lang="en-US" sz="3200" dirty="0" smtClean="0">
              <a:effectLst/>
              <a:latin typeface="Times New Roman" pitchFamily="18" charset="0"/>
              <a:ea typeface="Calibri"/>
              <a:cs typeface="Times New Roman" pitchFamily="18" charset="0"/>
            </a:endParaRPr>
          </a:p>
          <a:p>
            <a:pPr algn="just"/>
            <a:r>
              <a:rPr lang="en-US" sz="4800" b="1" dirty="0" smtClean="0">
                <a:solidFill>
                  <a:srgbClr val="000000"/>
                </a:solidFill>
                <a:effectLst/>
                <a:latin typeface="Times New Roman" pitchFamily="18" charset="0"/>
                <a:ea typeface="Calibri"/>
                <a:cs typeface="Times New Roman" pitchFamily="18" charset="0"/>
              </a:rPr>
              <a:t>	1 John 1:9 </a:t>
            </a:r>
          </a:p>
          <a:p>
            <a:pPr algn="just"/>
            <a:r>
              <a:rPr lang="en-US" sz="3200" b="1" dirty="0" smtClean="0">
                <a:solidFill>
                  <a:srgbClr val="000000"/>
                </a:solidFill>
                <a:effectLst/>
                <a:latin typeface="Times New Roman" pitchFamily="18" charset="0"/>
                <a:ea typeface="Calibri"/>
                <a:cs typeface="Times New Roman" pitchFamily="18" charset="0"/>
              </a:rPr>
              <a:t>If we confess our sins, he is faithful and just and will forgive us our sins and purify us from all unrighteousness. </a:t>
            </a:r>
            <a:endParaRPr lang="en-US" sz="3200" dirty="0" smtClean="0">
              <a:effectLst/>
              <a:latin typeface="Times New Roman" pitchFamily="18" charset="0"/>
              <a:ea typeface="Calibri"/>
              <a:cs typeface="Times New Roman" pitchFamily="18" charset="0"/>
            </a:endParaRPr>
          </a:p>
          <a:p>
            <a:pPr algn="just"/>
            <a:endParaRPr lang="en-US" b="1" dirty="0" smtClean="0">
              <a:solidFill>
                <a:srgbClr val="000000"/>
              </a:solidFill>
              <a:effectLst/>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	We must cop to our fallings to temptation -- and repent of them, to be forgiven and course correct.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245869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001000" cy="5386090"/>
          </a:xfrm>
          <a:prstGeom prst="rect">
            <a:avLst/>
          </a:prstGeom>
        </p:spPr>
        <p:txBody>
          <a:bodyPr wrap="square">
            <a:spAutoFit/>
          </a:bodyPr>
          <a:lstStyle/>
          <a:p>
            <a:pPr algn="just"/>
            <a:r>
              <a:rPr lang="en-US" sz="3200" b="1" dirty="0" smtClean="0">
                <a:solidFill>
                  <a:srgbClr val="000000"/>
                </a:solidFill>
                <a:effectLst/>
                <a:latin typeface="Times New Roman" pitchFamily="18" charset="0"/>
                <a:ea typeface="Calibri"/>
                <a:cs typeface="Times New Roman" pitchFamily="18" charset="0"/>
              </a:rPr>
              <a:t>	Also in our verse for today God not only promises to limit our Temptations but and I love this to -- make the way of escape... </a:t>
            </a:r>
            <a:endParaRPr lang="en-US" sz="3200" dirty="0" smtClean="0">
              <a:effectLst/>
              <a:latin typeface="Times New Roman" pitchFamily="18" charset="0"/>
              <a:ea typeface="Calibri"/>
              <a:cs typeface="Times New Roman" pitchFamily="18" charset="0"/>
            </a:endParaRPr>
          </a:p>
          <a:p>
            <a:pPr algn="just"/>
            <a:endParaRPr lang="en-US" sz="3200" b="1" dirty="0" smtClean="0">
              <a:solidFill>
                <a:srgbClr val="000000"/>
              </a:solidFill>
              <a:effectLst/>
              <a:latin typeface="Times New Roman" pitchFamily="18" charset="0"/>
              <a:ea typeface="Calibri"/>
              <a:cs typeface="Times New Roman" pitchFamily="18" charset="0"/>
            </a:endParaRPr>
          </a:p>
          <a:p>
            <a:pPr algn="ctr"/>
            <a:r>
              <a:rPr lang="en-US" sz="4000" b="1" dirty="0" smtClean="0">
                <a:solidFill>
                  <a:srgbClr val="FFFF00"/>
                </a:solidFill>
                <a:effectLst/>
                <a:latin typeface="Times New Roman" pitchFamily="18" charset="0"/>
                <a:ea typeface="Calibri"/>
                <a:cs typeface="Times New Roman" pitchFamily="18" charset="0"/>
              </a:rPr>
              <a:t>Bible commentator Barclay writes:</a:t>
            </a:r>
          </a:p>
          <a:p>
            <a:pPr algn="just"/>
            <a:endParaRPr lang="en-US" sz="1600" b="1" dirty="0" smtClean="0">
              <a:solidFill>
                <a:srgbClr val="000000"/>
              </a:solidFill>
              <a:effectLst/>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“The word for a way of escape is really a mountain pass, with the idea of an army being surrounded by the enemy, and then suddenly seeing an escape route to safety!”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358937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6200"/>
            <a:ext cx="8077200" cy="6678751"/>
          </a:xfrm>
          <a:prstGeom prst="rect">
            <a:avLst/>
          </a:prstGeom>
        </p:spPr>
        <p:txBody>
          <a:bodyPr wrap="square">
            <a:spAutoFit/>
          </a:bodyPr>
          <a:lstStyle/>
          <a:p>
            <a:pPr algn="just"/>
            <a:r>
              <a:rPr lang="en-US" sz="3200" b="1" dirty="0" smtClean="0">
                <a:solidFill>
                  <a:srgbClr val="000000"/>
                </a:solidFill>
                <a:effectLst/>
                <a:latin typeface="Times New Roman" pitchFamily="18" charset="0"/>
                <a:ea typeface="Calibri"/>
                <a:cs typeface="Times New Roman" pitchFamily="18" charset="0"/>
              </a:rPr>
              <a:t>	And the way out is </a:t>
            </a:r>
            <a:r>
              <a:rPr lang="en-US" sz="3200" b="1" i="1" dirty="0" smtClean="0">
                <a:solidFill>
                  <a:srgbClr val="FFC000"/>
                </a:solidFill>
                <a:effectLst/>
                <a:latin typeface="Times New Roman" pitchFamily="18" charset="0"/>
                <a:ea typeface="Calibri"/>
                <a:cs typeface="Times New Roman" pitchFamily="18" charset="0"/>
              </a:rPr>
              <a:t>through</a:t>
            </a:r>
            <a:r>
              <a:rPr lang="en-US" sz="3200" b="1" dirty="0" smtClean="0">
                <a:solidFill>
                  <a:srgbClr val="000000"/>
                </a:solidFill>
                <a:effectLst/>
                <a:latin typeface="Times New Roman" pitchFamily="18" charset="0"/>
                <a:ea typeface="Calibri"/>
                <a:cs typeface="Times New Roman" pitchFamily="18" charset="0"/>
              </a:rPr>
              <a:t>...the way out is </a:t>
            </a:r>
            <a:r>
              <a:rPr lang="en-US" sz="3200" b="1" i="1" dirty="0" smtClean="0">
                <a:solidFill>
                  <a:srgbClr val="FFFF00"/>
                </a:solidFill>
                <a:effectLst/>
                <a:latin typeface="Times New Roman" pitchFamily="18" charset="0"/>
                <a:ea typeface="Calibri"/>
                <a:cs typeface="Times New Roman" pitchFamily="18" charset="0"/>
              </a:rPr>
              <a:t>through</a:t>
            </a:r>
            <a:r>
              <a:rPr lang="en-US" sz="3200" b="1" dirty="0" smtClean="0">
                <a:solidFill>
                  <a:srgbClr val="000000"/>
                </a:solidFill>
                <a:effectLst/>
                <a:latin typeface="Times New Roman" pitchFamily="18" charset="0"/>
                <a:ea typeface="Calibri"/>
                <a:cs typeface="Times New Roman" pitchFamily="18" charset="0"/>
              </a:rPr>
              <a:t>. </a:t>
            </a:r>
            <a:r>
              <a:rPr lang="en-US" sz="3200" b="1" dirty="0" smtClean="0">
                <a:solidFill>
                  <a:srgbClr val="F8F8F8"/>
                </a:solidFill>
                <a:effectLst/>
                <a:latin typeface="Times New Roman" pitchFamily="18" charset="0"/>
                <a:ea typeface="Calibri"/>
                <a:cs typeface="Times New Roman" pitchFamily="18" charset="0"/>
              </a:rPr>
              <a:t>Listen carefully: </a:t>
            </a:r>
            <a:r>
              <a:rPr lang="en-US" sz="3200" b="1" dirty="0" smtClean="0">
                <a:solidFill>
                  <a:srgbClr val="000000"/>
                </a:solidFill>
                <a:effectLst/>
                <a:latin typeface="Times New Roman" pitchFamily="18" charset="0"/>
                <a:ea typeface="Calibri"/>
                <a:cs typeface="Times New Roman" pitchFamily="18" charset="0"/>
              </a:rPr>
              <a:t>The way out of the temptation is to bear it, to endure it  -- as a trial to help you grow and never let it become a temptation, an enticement to sin. </a:t>
            </a:r>
            <a:endParaRPr lang="en-US" sz="3200" dirty="0" smtClean="0">
              <a:effectLst/>
              <a:latin typeface="Times New Roman" pitchFamily="18" charset="0"/>
              <a:ea typeface="Calibri"/>
              <a:cs typeface="Times New Roman" pitchFamily="18" charset="0"/>
            </a:endParaRPr>
          </a:p>
          <a:p>
            <a:pPr lvl="1" algn="just"/>
            <a:r>
              <a:rPr lang="en-US" sz="4400" b="1" dirty="0" smtClean="0">
                <a:solidFill>
                  <a:srgbClr val="000000"/>
                </a:solidFill>
                <a:effectLst/>
                <a:latin typeface="Times New Roman" pitchFamily="18" charset="0"/>
                <a:ea typeface="Calibri"/>
                <a:cs typeface="Times New Roman" pitchFamily="18" charset="0"/>
              </a:rPr>
              <a:t>James 1:2-4 </a:t>
            </a:r>
            <a:endParaRPr lang="en-US" sz="4400" dirty="0" smtClean="0">
              <a:effectLst/>
              <a:latin typeface="Times New Roman" pitchFamily="18" charset="0"/>
              <a:ea typeface="Calibri"/>
              <a:cs typeface="Times New Roman" pitchFamily="18" charset="0"/>
            </a:endParaRPr>
          </a:p>
          <a:p>
            <a:pPr marL="347663" indent="-347663" algn="just"/>
            <a:r>
              <a:rPr lang="en-US" sz="3200" b="1" dirty="0" smtClean="0">
                <a:solidFill>
                  <a:srgbClr val="000000"/>
                </a:solidFill>
                <a:effectLst/>
                <a:latin typeface="Times New Roman" pitchFamily="18" charset="0"/>
                <a:ea typeface="Calibri"/>
                <a:cs typeface="Times New Roman" pitchFamily="18" charset="0"/>
              </a:rPr>
              <a:t>2 My brethren, count it all joy when you fall into various trials</a:t>
            </a:r>
            <a:endParaRPr lang="en-US" sz="3200" dirty="0" smtClean="0">
              <a:effectLst/>
              <a:latin typeface="Times New Roman" pitchFamily="18" charset="0"/>
              <a:ea typeface="Calibri"/>
              <a:cs typeface="Times New Roman" pitchFamily="18" charset="0"/>
            </a:endParaRPr>
          </a:p>
          <a:p>
            <a:pPr marL="347663" indent="-347663" algn="just"/>
            <a:r>
              <a:rPr lang="en-US" sz="3200" b="1" dirty="0" smtClean="0">
                <a:solidFill>
                  <a:srgbClr val="000000"/>
                </a:solidFill>
                <a:effectLst/>
                <a:latin typeface="Times New Roman" pitchFamily="18" charset="0"/>
                <a:ea typeface="Calibri"/>
                <a:cs typeface="Times New Roman" pitchFamily="18" charset="0"/>
              </a:rPr>
              <a:t>3 knowing that the testing of your faith produces patience</a:t>
            </a:r>
            <a:endParaRPr lang="en-US" sz="3200" dirty="0" smtClean="0">
              <a:effectLst/>
              <a:latin typeface="Times New Roman" pitchFamily="18" charset="0"/>
              <a:ea typeface="Calibri"/>
              <a:cs typeface="Times New Roman" pitchFamily="18" charset="0"/>
            </a:endParaRPr>
          </a:p>
          <a:p>
            <a:pPr marL="404813" indent="-404813" algn="just"/>
            <a:r>
              <a:rPr lang="en-US" sz="3200" b="1" dirty="0" smtClean="0">
                <a:solidFill>
                  <a:srgbClr val="000000"/>
                </a:solidFill>
                <a:effectLst/>
                <a:latin typeface="Times New Roman" pitchFamily="18" charset="0"/>
                <a:ea typeface="Calibri"/>
                <a:cs typeface="Times New Roman" pitchFamily="18" charset="0"/>
              </a:rPr>
              <a:t>4 But let patience have [its] perfect work, that you may be perfect and complete, lacking nothing.</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004946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7543800" cy="5940088"/>
          </a:xfrm>
          <a:prstGeom prst="rect">
            <a:avLst/>
          </a:prstGeom>
        </p:spPr>
        <p:txBody>
          <a:bodyPr wrap="square">
            <a:spAutoFit/>
          </a:bodyPr>
          <a:lstStyle/>
          <a:p>
            <a:pPr algn="ctr"/>
            <a:r>
              <a:rPr lang="en-US" sz="5400" b="1" cap="all" dirty="0" smtClean="0">
                <a:ln w="6350">
                  <a:noFill/>
                </a:ln>
                <a:solidFill>
                  <a:schemeClr val="bg1"/>
                </a:solidFill>
                <a:effectLst>
                  <a:outerShdw blurRad="38100" dist="38100" dir="2700000" algn="tl">
                    <a:srgbClr val="000000">
                      <a:alpha val="43137"/>
                    </a:srgbClr>
                  </a:outerShdw>
                </a:effectLst>
                <a:latin typeface="Times New Roman" pitchFamily="18" charset="0"/>
                <a:ea typeface="Calibri"/>
                <a:cs typeface="Times New Roman" pitchFamily="18" charset="0"/>
              </a:rPr>
              <a:t>THE VICTORY </a:t>
            </a:r>
          </a:p>
          <a:p>
            <a:pPr algn="ctr"/>
            <a:r>
              <a:rPr lang="en-US" sz="5400" b="1" cap="all" dirty="0" smtClean="0">
                <a:ln w="6350">
                  <a:noFill/>
                </a:ln>
                <a:solidFill>
                  <a:schemeClr val="bg1"/>
                </a:solidFill>
                <a:effectLst>
                  <a:outerShdw blurRad="38100" dist="38100" dir="2700000" algn="tl">
                    <a:srgbClr val="000000">
                      <a:alpha val="43137"/>
                    </a:srgbClr>
                  </a:outerShdw>
                </a:effectLst>
                <a:latin typeface="Times New Roman" pitchFamily="18" charset="0"/>
                <a:ea typeface="Calibri"/>
                <a:cs typeface="Times New Roman" pitchFamily="18" charset="0"/>
              </a:rPr>
              <a:t>IS</a:t>
            </a:r>
          </a:p>
          <a:p>
            <a:pPr algn="ctr"/>
            <a:r>
              <a:rPr lang="en-US" sz="7300" b="1" cap="all" dirty="0" smtClean="0">
                <a:ln w="6350">
                  <a:noFill/>
                </a:ln>
                <a:solidFill>
                  <a:srgbClr val="FFFF00"/>
                </a:solidFill>
                <a:effectLst>
                  <a:outerShdw blurRad="38100" dist="38100" dir="2700000" algn="tl">
                    <a:srgbClr val="000000">
                      <a:alpha val="43137"/>
                    </a:srgbClr>
                  </a:outerShdw>
                </a:effectLst>
                <a:latin typeface="Times New Roman" pitchFamily="18" charset="0"/>
                <a:ea typeface="Calibri"/>
                <a:cs typeface="Times New Roman" pitchFamily="18" charset="0"/>
              </a:rPr>
              <a:t>Escaping </a:t>
            </a:r>
            <a:r>
              <a:rPr lang="en-US" sz="7300" b="1" cap="all" dirty="0">
                <a:ln w="6350">
                  <a:noFill/>
                </a:ln>
                <a:solidFill>
                  <a:srgbClr val="FFFF00"/>
                </a:solidFill>
                <a:effectLst>
                  <a:outerShdw blurRad="38100" dist="38100" dir="2700000" algn="tl">
                    <a:srgbClr val="000000">
                      <a:alpha val="43137"/>
                    </a:srgbClr>
                  </a:outerShdw>
                </a:effectLst>
                <a:latin typeface="Times New Roman" pitchFamily="18" charset="0"/>
                <a:ea typeface="Calibri"/>
                <a:cs typeface="Times New Roman" pitchFamily="18" charset="0"/>
              </a:rPr>
              <a:t>Temptation</a:t>
            </a:r>
            <a:r>
              <a:rPr lang="en-US" sz="4800" b="1" cap="all" dirty="0">
                <a:ln w="6350">
                  <a:noFill/>
                </a:ln>
                <a:solidFill>
                  <a:srgbClr val="000000"/>
                </a:solidFill>
                <a:effectLst>
                  <a:outerShdw blurRad="38100" dist="38100" dir="2700000" algn="tl">
                    <a:srgbClr val="000000">
                      <a:alpha val="43137"/>
                    </a:srgbClr>
                  </a:outerShdw>
                </a:effectLst>
                <a:latin typeface="Times New Roman" pitchFamily="18" charset="0"/>
                <a:ea typeface="Calibri"/>
                <a:cs typeface="Times New Roman" pitchFamily="18" charset="0"/>
              </a:rPr>
              <a:t> </a:t>
            </a:r>
            <a:endParaRPr lang="en-US" sz="4800" b="1" cap="all" dirty="0" smtClean="0">
              <a:ln w="6350">
                <a:noFill/>
              </a:ln>
              <a:solidFill>
                <a:srgbClr val="000000"/>
              </a:solidFill>
              <a:effectLst>
                <a:outerShdw blurRad="38100" dist="38100" dir="2700000" algn="tl">
                  <a:srgbClr val="000000">
                    <a:alpha val="43137"/>
                  </a:srgbClr>
                </a:outerShdw>
              </a:effectLst>
              <a:latin typeface="Times New Roman" pitchFamily="18" charset="0"/>
              <a:ea typeface="Calibri"/>
              <a:cs typeface="Times New Roman" pitchFamily="18" charset="0"/>
            </a:endParaRPr>
          </a:p>
          <a:p>
            <a:pPr algn="ctr"/>
            <a:r>
              <a:rPr lang="en-US" sz="5400" b="1" cap="all" dirty="0" smtClean="0">
                <a:ln w="6350">
                  <a:noFill/>
                </a:ln>
                <a:solidFill>
                  <a:srgbClr val="FF0000"/>
                </a:solidFill>
                <a:effectLst>
                  <a:outerShdw blurRad="38100" dist="38100" dir="2700000" algn="tl">
                    <a:srgbClr val="000000">
                      <a:alpha val="43137"/>
                    </a:srgbClr>
                  </a:outerShdw>
                </a:effectLst>
                <a:latin typeface="Times New Roman" pitchFamily="18" charset="0"/>
                <a:ea typeface="Calibri"/>
                <a:cs typeface="Times New Roman" pitchFamily="18" charset="0"/>
              </a:rPr>
              <a:t>Is</a:t>
            </a:r>
          </a:p>
          <a:p>
            <a:pPr algn="ctr"/>
            <a:r>
              <a:rPr lang="en-US" sz="7200" b="1" cap="all" dirty="0" smtClean="0">
                <a:ln w="6350">
                  <a:noFill/>
                </a:ln>
                <a:solidFill>
                  <a:srgbClr val="FF0000"/>
                </a:solidFill>
                <a:effectLst>
                  <a:outerShdw blurRad="38100" dist="38100" dir="2700000" algn="tl">
                    <a:srgbClr val="000000">
                      <a:alpha val="43137"/>
                    </a:srgbClr>
                  </a:outerShdw>
                </a:effectLst>
                <a:latin typeface="Times New Roman" pitchFamily="18" charset="0"/>
                <a:ea typeface="Calibri"/>
                <a:cs typeface="Times New Roman" pitchFamily="18" charset="0"/>
              </a:rPr>
              <a:t>The VICTORY</a:t>
            </a:r>
            <a:endPar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74692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09600"/>
            <a:ext cx="7543800" cy="4708981"/>
          </a:xfrm>
          <a:prstGeom prst="rect">
            <a:avLst/>
          </a:prstGeom>
        </p:spPr>
        <p:txBody>
          <a:bodyPr wrap="square">
            <a:spAutoFit/>
          </a:bodyPr>
          <a:lstStyle/>
          <a:p>
            <a:pPr algn="just"/>
            <a:r>
              <a:rPr lang="en-US" sz="6000" b="1" dirty="0" smtClean="0">
                <a:solidFill>
                  <a:srgbClr val="FF0000"/>
                </a:solidFill>
                <a:effectLst>
                  <a:outerShdw blurRad="38100" dist="38100" dir="2700000" algn="tl">
                    <a:srgbClr val="000000">
                      <a:alpha val="43137"/>
                    </a:srgbClr>
                  </a:outerShdw>
                </a:effectLst>
                <a:latin typeface="Times New Roman" pitchFamily="18" charset="0"/>
                <a:ea typeface="Calibri"/>
                <a:cs typeface="Times New Roman" pitchFamily="18" charset="0"/>
              </a:rPr>
              <a:t>Temptation:</a:t>
            </a:r>
          </a:p>
          <a:p>
            <a:pPr algn="just"/>
            <a:endParaRPr lang="en-US" sz="3600" b="1" dirty="0" smtClean="0">
              <a:effectLst/>
              <a:latin typeface="Times New Roman" pitchFamily="18" charset="0"/>
              <a:ea typeface="Calibri"/>
              <a:cs typeface="Times New Roman" pitchFamily="18" charset="0"/>
            </a:endParaRPr>
          </a:p>
          <a:p>
            <a:pPr marL="457200" indent="6350" algn="just">
              <a:buFont typeface="Wingdings" pitchFamily="2" charset="2"/>
              <a:buChar char="Ø"/>
            </a:pPr>
            <a:r>
              <a:rPr lang="en-US" sz="3600" b="1" dirty="0" smtClean="0">
                <a:solidFill>
                  <a:srgbClr val="000000"/>
                </a:solidFill>
                <a:effectLst/>
                <a:latin typeface="Times New Roman" pitchFamily="18" charset="0"/>
                <a:ea typeface="Calibri"/>
                <a:cs typeface="Times New Roman" pitchFamily="18" charset="0"/>
              </a:rPr>
              <a:t>What it is.</a:t>
            </a:r>
          </a:p>
          <a:p>
            <a:pPr marL="457200" indent="6350" algn="just">
              <a:buFont typeface="Wingdings" pitchFamily="2" charset="2"/>
              <a:buChar char="Ø"/>
            </a:pPr>
            <a:r>
              <a:rPr lang="en-US" sz="3600" b="1" dirty="0" smtClean="0">
                <a:solidFill>
                  <a:srgbClr val="000000"/>
                </a:solidFill>
                <a:effectLst/>
                <a:latin typeface="Times New Roman" pitchFamily="18" charset="0"/>
                <a:ea typeface="Calibri"/>
                <a:cs typeface="Times New Roman" pitchFamily="18" charset="0"/>
              </a:rPr>
              <a:t>Where it does </a:t>
            </a:r>
            <a:r>
              <a:rPr lang="en-US" sz="3600" b="1" dirty="0" smtClean="0">
                <a:solidFill>
                  <a:srgbClr val="FFC000"/>
                </a:solidFill>
                <a:effectLst/>
                <a:latin typeface="Times New Roman" pitchFamily="18" charset="0"/>
                <a:ea typeface="Calibri"/>
                <a:cs typeface="Times New Roman" pitchFamily="18" charset="0"/>
              </a:rPr>
              <a:t>NOT</a:t>
            </a:r>
            <a:r>
              <a:rPr lang="en-US" sz="3600" b="1" dirty="0" smtClean="0">
                <a:solidFill>
                  <a:srgbClr val="000000"/>
                </a:solidFill>
                <a:effectLst/>
                <a:latin typeface="Times New Roman" pitchFamily="18" charset="0"/>
                <a:ea typeface="Calibri"/>
                <a:cs typeface="Times New Roman" pitchFamily="18" charset="0"/>
              </a:rPr>
              <a:t> come from.</a:t>
            </a:r>
            <a:endParaRPr lang="en-US" sz="3600" b="1" dirty="0" smtClean="0">
              <a:effectLst/>
              <a:latin typeface="Times New Roman" pitchFamily="18" charset="0"/>
              <a:ea typeface="Calibri"/>
              <a:cs typeface="Times New Roman" pitchFamily="18" charset="0"/>
            </a:endParaRPr>
          </a:p>
          <a:p>
            <a:pPr marL="457200" indent="6350" algn="just">
              <a:buFont typeface="Wingdings" pitchFamily="2" charset="2"/>
              <a:buChar char="Ø"/>
            </a:pPr>
            <a:r>
              <a:rPr lang="en-US" sz="3600" b="1" dirty="0" smtClean="0">
                <a:solidFill>
                  <a:srgbClr val="000000"/>
                </a:solidFill>
                <a:effectLst/>
                <a:latin typeface="Times New Roman" pitchFamily="18" charset="0"/>
                <a:ea typeface="Calibri"/>
                <a:cs typeface="Times New Roman" pitchFamily="18" charset="0"/>
              </a:rPr>
              <a:t>Where it </a:t>
            </a:r>
            <a:r>
              <a:rPr lang="en-US" sz="3600" b="1" dirty="0" smtClean="0">
                <a:solidFill>
                  <a:srgbClr val="FFFF00"/>
                </a:solidFill>
                <a:latin typeface="Times New Roman" pitchFamily="18" charset="0"/>
                <a:ea typeface="Calibri"/>
                <a:cs typeface="Times New Roman" pitchFamily="18" charset="0"/>
              </a:rPr>
              <a:t>DOES</a:t>
            </a:r>
            <a:r>
              <a:rPr lang="en-US" sz="3600" b="1" dirty="0" smtClean="0">
                <a:solidFill>
                  <a:srgbClr val="000000"/>
                </a:solidFill>
                <a:effectLst/>
                <a:latin typeface="Times New Roman" pitchFamily="18" charset="0"/>
                <a:ea typeface="Calibri"/>
                <a:cs typeface="Times New Roman" pitchFamily="18" charset="0"/>
              </a:rPr>
              <a:t> come from.</a:t>
            </a:r>
            <a:endParaRPr lang="en-US" sz="3600" b="1" dirty="0" smtClean="0">
              <a:effectLst/>
              <a:latin typeface="Times New Roman" pitchFamily="18" charset="0"/>
              <a:ea typeface="Calibri"/>
              <a:cs typeface="Times New Roman" pitchFamily="18" charset="0"/>
            </a:endParaRPr>
          </a:p>
          <a:p>
            <a:pPr marL="457200" indent="6350" algn="just">
              <a:buFont typeface="Wingdings" pitchFamily="2" charset="2"/>
              <a:buChar char="Ø"/>
            </a:pPr>
            <a:r>
              <a:rPr lang="en-US" sz="3600" b="1" dirty="0" smtClean="0">
                <a:solidFill>
                  <a:srgbClr val="000000"/>
                </a:solidFill>
                <a:effectLst/>
                <a:latin typeface="Times New Roman" pitchFamily="18" charset="0"/>
                <a:ea typeface="Calibri"/>
                <a:cs typeface="Times New Roman" pitchFamily="18" charset="0"/>
              </a:rPr>
              <a:t>And how to escape it.</a:t>
            </a:r>
          </a:p>
          <a:p>
            <a:pPr algn="just"/>
            <a:endParaRPr lang="en-US" sz="2400" b="1" dirty="0">
              <a:solidFill>
                <a:srgbClr val="000000"/>
              </a:solidFill>
              <a:latin typeface="Times New Roman" pitchFamily="18" charset="0"/>
              <a:ea typeface="Calibri"/>
              <a:cs typeface="Times New Roman" pitchFamily="18" charset="0"/>
            </a:endParaRPr>
          </a:p>
          <a:p>
            <a:endParaRPr lang="en-US" sz="3600" dirty="0">
              <a:effectLst/>
              <a:latin typeface="Times New Roman"/>
              <a:ea typeface="Calibri"/>
            </a:endParaRPr>
          </a:p>
        </p:txBody>
      </p:sp>
    </p:spTree>
    <p:extLst>
      <p:ext uri="{BB962C8B-B14F-4D97-AF65-F5344CB8AC3E}">
        <p14:creationId xmlns:p14="http://schemas.microsoft.com/office/powerpoint/2010/main" val="77931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12845"/>
            <a:ext cx="7848600" cy="3416320"/>
          </a:xfrm>
          <a:prstGeom prst="rect">
            <a:avLst/>
          </a:prstGeom>
        </p:spPr>
        <p:txBody>
          <a:bodyPr wrap="square">
            <a:spAutoFit/>
          </a:bodyPr>
          <a:lstStyle/>
          <a:p>
            <a:pPr lvl="0" algn="just"/>
            <a:r>
              <a:rPr lang="en-US" sz="3600" b="1" dirty="0" smtClean="0">
                <a:solidFill>
                  <a:srgbClr val="000000"/>
                </a:solidFill>
                <a:latin typeface="Times New Roman" pitchFamily="18" charset="0"/>
                <a:ea typeface="Calibri"/>
                <a:cs typeface="Times New Roman" pitchFamily="18" charset="0"/>
              </a:rPr>
              <a:t>	Listen</a:t>
            </a:r>
            <a:r>
              <a:rPr lang="en-US" sz="3600" b="1" dirty="0">
                <a:solidFill>
                  <a:srgbClr val="000000"/>
                </a:solidFill>
                <a:latin typeface="Times New Roman" pitchFamily="18" charset="0"/>
                <a:ea typeface="Calibri"/>
                <a:cs typeface="Times New Roman" pitchFamily="18" charset="0"/>
              </a:rPr>
              <a:t>, before a new life in Christ Temptations were Opportunities.  Not necessarily looked down on but a chance to perhaps get away with something.  Not as sin or as an Offense to God, but as FUN. </a:t>
            </a:r>
            <a:endParaRPr lang="en-US" sz="3600" b="1" dirty="0">
              <a:solidFill>
                <a:prstClr val="black"/>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774021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1"/>
            <a:ext cx="7772400" cy="5693866"/>
          </a:xfrm>
          <a:prstGeom prst="rect">
            <a:avLst/>
          </a:prstGeom>
        </p:spPr>
        <p:txBody>
          <a:bodyPr wrap="square">
            <a:spAutoFit/>
          </a:bodyPr>
          <a:lstStyle/>
          <a:p>
            <a:r>
              <a:rPr lang="en-US" sz="6000" b="1" dirty="0" smtClean="0">
                <a:solidFill>
                  <a:srgbClr val="FF0000"/>
                </a:solidFill>
                <a:effectLst>
                  <a:outerShdw blurRad="38100" dist="38100" dir="2700000" algn="tl">
                    <a:srgbClr val="000000">
                      <a:alpha val="43137"/>
                    </a:srgbClr>
                  </a:outerShdw>
                </a:effectLst>
                <a:latin typeface="Times New Roman" pitchFamily="18" charset="0"/>
                <a:ea typeface="Calibri"/>
                <a:cs typeface="Times New Roman" pitchFamily="18" charset="0"/>
              </a:rPr>
              <a:t>Sin:</a:t>
            </a:r>
          </a:p>
          <a:p>
            <a:endParaRPr lang="en-US" sz="1600" dirty="0" smtClean="0">
              <a:solidFill>
                <a:srgbClr val="FF0000"/>
              </a:solidFill>
              <a:effectLst>
                <a:outerShdw blurRad="38100" dist="38100" dir="2700000" algn="tl">
                  <a:srgbClr val="000000">
                    <a:alpha val="43137"/>
                  </a:srgbClr>
                </a:outerShdw>
              </a:effectLst>
              <a:latin typeface="Times New Roman" pitchFamily="18" charset="0"/>
              <a:ea typeface="Calibri"/>
              <a:cs typeface="Times New Roman" pitchFamily="18" charset="0"/>
            </a:endParaRPr>
          </a:p>
          <a:p>
            <a:pPr marL="404813" indent="-404813" algn="just"/>
            <a:r>
              <a:rPr lang="en-US" sz="3600" b="1" dirty="0" smtClean="0">
                <a:solidFill>
                  <a:srgbClr val="000000"/>
                </a:solidFill>
                <a:effectLst/>
                <a:latin typeface="Times New Roman" pitchFamily="18" charset="0"/>
                <a:ea typeface="Calibri"/>
                <a:cs typeface="Times New Roman" pitchFamily="18" charset="0"/>
              </a:rPr>
              <a:t> - Sin will always take you further than you wanted to go, </a:t>
            </a:r>
            <a:endParaRPr lang="en-US" sz="3600" dirty="0" smtClean="0">
              <a:effectLst/>
              <a:latin typeface="Times New Roman" pitchFamily="18" charset="0"/>
              <a:ea typeface="Calibri"/>
              <a:cs typeface="Times New Roman" pitchFamily="18" charset="0"/>
            </a:endParaRPr>
          </a:p>
          <a:p>
            <a:pPr marL="404813" indent="-404813" algn="just"/>
            <a:r>
              <a:rPr lang="en-US" sz="3600" b="1" dirty="0" smtClean="0">
                <a:solidFill>
                  <a:srgbClr val="000000"/>
                </a:solidFill>
                <a:effectLst/>
                <a:latin typeface="Times New Roman" pitchFamily="18" charset="0"/>
                <a:ea typeface="Calibri"/>
                <a:cs typeface="Times New Roman" pitchFamily="18" charset="0"/>
              </a:rPr>
              <a:t> - Keep you longer than you wanted to stay,</a:t>
            </a:r>
            <a:endParaRPr lang="en-US" sz="3600" dirty="0" smtClean="0">
              <a:effectLst/>
              <a:latin typeface="Times New Roman" pitchFamily="18" charset="0"/>
              <a:ea typeface="Calibri"/>
              <a:cs typeface="Times New Roman" pitchFamily="18" charset="0"/>
            </a:endParaRPr>
          </a:p>
          <a:p>
            <a:pPr marL="404813" indent="-404813" algn="just"/>
            <a:r>
              <a:rPr lang="en-US" sz="3600" b="1" dirty="0" smtClean="0">
                <a:solidFill>
                  <a:srgbClr val="000000"/>
                </a:solidFill>
                <a:effectLst/>
                <a:latin typeface="Times New Roman" pitchFamily="18" charset="0"/>
                <a:ea typeface="Calibri"/>
                <a:cs typeface="Times New Roman" pitchFamily="18" charset="0"/>
              </a:rPr>
              <a:t> - Cost you more that you thought it would cost. and,  </a:t>
            </a:r>
            <a:endParaRPr lang="en-US" sz="3600" dirty="0" smtClean="0">
              <a:effectLst/>
              <a:latin typeface="Times New Roman" pitchFamily="18" charset="0"/>
              <a:ea typeface="Calibri"/>
              <a:cs typeface="Times New Roman" pitchFamily="18" charset="0"/>
            </a:endParaRPr>
          </a:p>
          <a:p>
            <a:pPr marL="404813" indent="-404813" algn="just"/>
            <a:r>
              <a:rPr lang="en-US" sz="3600" b="1" dirty="0" smtClean="0">
                <a:solidFill>
                  <a:srgbClr val="000000"/>
                </a:solidFill>
                <a:effectLst/>
                <a:latin typeface="Times New Roman" pitchFamily="18" charset="0"/>
                <a:ea typeface="Calibri"/>
                <a:cs typeface="Times New Roman" pitchFamily="18" charset="0"/>
              </a:rPr>
              <a:t> - Does more harm than you thought it would. </a:t>
            </a:r>
            <a:endParaRPr lang="en-US" sz="36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4251895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09600"/>
            <a:ext cx="7696200" cy="5724644"/>
          </a:xfrm>
          <a:prstGeom prst="rect">
            <a:avLst/>
          </a:prstGeom>
        </p:spPr>
        <p:txBody>
          <a:bodyPr wrap="square">
            <a:spAutoFit/>
          </a:bodyPr>
          <a:lstStyle/>
          <a:p>
            <a:pPr algn="ctr"/>
            <a:r>
              <a:rPr lang="en-US" sz="5400" b="1" dirty="0" smtClean="0">
                <a:solidFill>
                  <a:srgbClr val="000000"/>
                </a:solidFill>
                <a:effectLst/>
                <a:latin typeface="Times New Roman" pitchFamily="18" charset="0"/>
                <a:ea typeface="Calibri"/>
                <a:cs typeface="Times New Roman" pitchFamily="18" charset="0"/>
              </a:rPr>
              <a:t>1 Corinthians 10:13</a:t>
            </a:r>
          </a:p>
          <a:p>
            <a:pPr algn="ctr"/>
            <a:endParaRPr lang="en-US" dirty="0" smtClean="0">
              <a:effectLst/>
              <a:latin typeface="Times New Roman" pitchFamily="18" charset="0"/>
              <a:ea typeface="Calibri"/>
              <a:cs typeface="Times New Roman" pitchFamily="18" charset="0"/>
            </a:endParaRPr>
          </a:p>
          <a:p>
            <a:pPr marL="682625" indent="-682625" algn="just"/>
            <a:r>
              <a:rPr lang="en-US" sz="3600" b="1" dirty="0" smtClean="0">
                <a:effectLst/>
                <a:latin typeface="Times New Roman" pitchFamily="18" charset="0"/>
                <a:ea typeface="Calibri"/>
                <a:cs typeface="Times New Roman" pitchFamily="18" charset="0"/>
              </a:rPr>
              <a:t>13 No temptation has overtaken you except such as is common to man; but God is faithful, who will not allow you to be tempted beyond what you are able, but with the temptation will also make the way of escape, that you may be able to bear it. </a:t>
            </a:r>
            <a:endParaRPr lang="en-US" sz="36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189733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762000"/>
            <a:ext cx="7543800" cy="3847207"/>
          </a:xfrm>
          <a:prstGeom prst="rect">
            <a:avLst/>
          </a:prstGeom>
        </p:spPr>
        <p:txBody>
          <a:bodyPr wrap="square">
            <a:spAutoFit/>
          </a:bodyPr>
          <a:lstStyle/>
          <a:p>
            <a:pPr algn="ctr"/>
            <a:r>
              <a:rPr lang="en-US" sz="3600" b="1" dirty="0" smtClean="0">
                <a:solidFill>
                  <a:srgbClr val="FFFF00"/>
                </a:solidFill>
                <a:effectLst/>
                <a:latin typeface="Times New Roman" pitchFamily="18" charset="0"/>
                <a:ea typeface="Calibri"/>
                <a:cs typeface="Times New Roman" pitchFamily="18" charset="0"/>
              </a:rPr>
              <a:t>We can have full confidence that; </a:t>
            </a:r>
          </a:p>
          <a:p>
            <a:pPr algn="just"/>
            <a:endParaRPr lang="en-US" sz="1600" b="1" dirty="0">
              <a:solidFill>
                <a:srgbClr val="000000"/>
              </a:solidFill>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No temptation is so great. The Devil is not so powerful, demons are not so effective, Their schemes are not so subtle, the empowered flesh is not so weak, the human heart is not so deceived as to make us perpetual victims of temptation.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62832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294"/>
            <a:ext cx="8077200" cy="6894195"/>
          </a:xfrm>
          <a:prstGeom prst="rect">
            <a:avLst/>
          </a:prstGeom>
        </p:spPr>
        <p:txBody>
          <a:bodyPr wrap="square">
            <a:spAutoFit/>
          </a:bodyPr>
          <a:lstStyle/>
          <a:p>
            <a:pPr algn="ctr"/>
            <a:r>
              <a:rPr lang="en-US" sz="4800" b="1" dirty="0" smtClean="0">
                <a:solidFill>
                  <a:srgbClr val="000000"/>
                </a:solidFill>
                <a:effectLst/>
                <a:latin typeface="Times New Roman" pitchFamily="18" charset="0"/>
                <a:ea typeface="Calibri"/>
                <a:cs typeface="Times New Roman" pitchFamily="18" charset="0"/>
              </a:rPr>
              <a:t>James 1:12 – 16</a:t>
            </a:r>
          </a:p>
          <a:p>
            <a:pPr algn="just"/>
            <a:endParaRPr lang="en-US" sz="1000" b="1" dirty="0" smtClean="0">
              <a:effectLst/>
              <a:latin typeface="Times New Roman" pitchFamily="18" charset="0"/>
              <a:ea typeface="Calibri"/>
              <a:cs typeface="Times New Roman" pitchFamily="18" charset="0"/>
            </a:endParaRPr>
          </a:p>
          <a:p>
            <a:pPr marL="857250" indent="-857250" algn="just"/>
            <a:r>
              <a:rPr lang="en-US" sz="3200" b="1" dirty="0" smtClean="0">
                <a:solidFill>
                  <a:srgbClr val="000000"/>
                </a:solidFill>
                <a:effectLst/>
                <a:latin typeface="Times New Roman" pitchFamily="18" charset="0"/>
                <a:ea typeface="Calibri"/>
                <a:cs typeface="Times New Roman" pitchFamily="18" charset="0"/>
              </a:rPr>
              <a:t>12 Blessed (Happy) is the man who perseveres under trial, because when he has stood the test, he will receive the crown of life that God has promised to those who love him.</a:t>
            </a:r>
            <a:endParaRPr lang="en-US" sz="3200" dirty="0" smtClean="0">
              <a:effectLst/>
              <a:latin typeface="Times New Roman" pitchFamily="18" charset="0"/>
              <a:ea typeface="Calibri"/>
              <a:cs typeface="Times New Roman" pitchFamily="18" charset="0"/>
            </a:endParaRPr>
          </a:p>
          <a:p>
            <a:pPr marL="857250" indent="-857250" algn="just">
              <a:buAutoNum type="arabicPlain" startAt="13"/>
            </a:pPr>
            <a:r>
              <a:rPr lang="en-US" sz="3200" b="1" dirty="0" smtClean="0">
                <a:solidFill>
                  <a:srgbClr val="000000"/>
                </a:solidFill>
                <a:effectLst/>
                <a:latin typeface="Times New Roman" pitchFamily="18" charset="0"/>
                <a:ea typeface="Calibri"/>
                <a:cs typeface="Times New Roman" pitchFamily="18" charset="0"/>
              </a:rPr>
              <a:t>When tempted, no one should say, "God is tempting me." For God cannot be tempted by evil, nor does he tempt anyone;</a:t>
            </a:r>
          </a:p>
          <a:p>
            <a:pPr marL="741363" lvl="0" indent="-741363" algn="just"/>
            <a:r>
              <a:rPr lang="en-US" sz="3200" b="1" dirty="0">
                <a:solidFill>
                  <a:srgbClr val="000000"/>
                </a:solidFill>
                <a:latin typeface="Times New Roman" pitchFamily="18" charset="0"/>
                <a:ea typeface="Calibri"/>
                <a:cs typeface="Times New Roman" pitchFamily="18" charset="0"/>
              </a:rPr>
              <a:t>14   </a:t>
            </a:r>
            <a:r>
              <a:rPr lang="en-US" sz="3200" b="1" dirty="0" smtClean="0">
                <a:solidFill>
                  <a:srgbClr val="000000"/>
                </a:solidFill>
                <a:latin typeface="Times New Roman" pitchFamily="18" charset="0"/>
                <a:ea typeface="Calibri"/>
                <a:cs typeface="Times New Roman" pitchFamily="18" charset="0"/>
              </a:rPr>
              <a:t>but </a:t>
            </a:r>
            <a:r>
              <a:rPr lang="en-US" sz="3200" b="1" dirty="0">
                <a:solidFill>
                  <a:srgbClr val="000000"/>
                </a:solidFill>
                <a:latin typeface="Times New Roman" pitchFamily="18" charset="0"/>
                <a:ea typeface="Calibri"/>
                <a:cs typeface="Times New Roman" pitchFamily="18" charset="0"/>
              </a:rPr>
              <a:t>each one is tempted when, by his own evil desire, he is dragged away and enticed. </a:t>
            </a:r>
            <a:endParaRPr lang="en-US" sz="3200" dirty="0" smtClean="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4111140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9048" y="381000"/>
            <a:ext cx="7772400" cy="6001643"/>
          </a:xfrm>
          <a:prstGeom prst="rect">
            <a:avLst/>
          </a:prstGeom>
        </p:spPr>
        <p:txBody>
          <a:bodyPr wrap="square">
            <a:spAutoFit/>
          </a:bodyPr>
          <a:lstStyle/>
          <a:p>
            <a:pPr marL="741363" lvl="0" indent="-741363" algn="just"/>
            <a:r>
              <a:rPr lang="en-US" sz="3200" b="1" dirty="0" smtClean="0">
                <a:solidFill>
                  <a:srgbClr val="000000"/>
                </a:solidFill>
                <a:latin typeface="Times New Roman" pitchFamily="18" charset="0"/>
                <a:ea typeface="Calibri"/>
                <a:cs typeface="Times New Roman" pitchFamily="18" charset="0"/>
              </a:rPr>
              <a:t>15  </a:t>
            </a:r>
            <a:r>
              <a:rPr lang="en-US" sz="3200" b="1" dirty="0">
                <a:solidFill>
                  <a:srgbClr val="000000"/>
                </a:solidFill>
                <a:latin typeface="Times New Roman" pitchFamily="18" charset="0"/>
                <a:ea typeface="Calibri"/>
                <a:cs typeface="Times New Roman" pitchFamily="18" charset="0"/>
              </a:rPr>
              <a:t>Then, after desire has conceived, it gives birth to sin; and sin, when it is full-grown, gives birth to death.</a:t>
            </a:r>
            <a:endParaRPr lang="en-US" sz="3200" dirty="0">
              <a:solidFill>
                <a:prstClr val="black"/>
              </a:solidFill>
              <a:latin typeface="Times New Roman" pitchFamily="18" charset="0"/>
              <a:ea typeface="Calibri"/>
              <a:cs typeface="Times New Roman" pitchFamily="18" charset="0"/>
            </a:endParaRPr>
          </a:p>
          <a:p>
            <a:pPr marL="514350" lvl="0" indent="-514350" algn="just">
              <a:buAutoNum type="arabicPlain" startAt="16"/>
            </a:pPr>
            <a:r>
              <a:rPr lang="en-US" sz="3200" b="1" dirty="0" smtClean="0">
                <a:solidFill>
                  <a:srgbClr val="000000"/>
                </a:solidFill>
                <a:latin typeface="Times New Roman" pitchFamily="18" charset="0"/>
                <a:ea typeface="Calibri"/>
                <a:cs typeface="Times New Roman" pitchFamily="18" charset="0"/>
              </a:rPr>
              <a:t>Don't </a:t>
            </a:r>
            <a:r>
              <a:rPr lang="en-US" sz="3200" b="1" dirty="0">
                <a:solidFill>
                  <a:srgbClr val="000000"/>
                </a:solidFill>
                <a:latin typeface="Times New Roman" pitchFamily="18" charset="0"/>
                <a:ea typeface="Calibri"/>
                <a:cs typeface="Times New Roman" pitchFamily="18" charset="0"/>
              </a:rPr>
              <a:t>be deceived, my dear brothers. </a:t>
            </a:r>
            <a:r>
              <a:rPr lang="en-US" sz="3200" b="1" dirty="0" smtClean="0">
                <a:solidFill>
                  <a:srgbClr val="000000"/>
                </a:solidFill>
                <a:latin typeface="Times New Roman" pitchFamily="18" charset="0"/>
                <a:ea typeface="Calibri"/>
                <a:cs typeface="Times New Roman" pitchFamily="18" charset="0"/>
              </a:rPr>
              <a:t> </a:t>
            </a:r>
          </a:p>
          <a:p>
            <a:pPr lvl="0" algn="just"/>
            <a:endParaRPr lang="en-US" sz="3200" b="1" dirty="0" smtClean="0">
              <a:solidFill>
                <a:srgbClr val="000000"/>
              </a:solidFill>
              <a:latin typeface="Times New Roman" pitchFamily="18" charset="0"/>
              <a:ea typeface="Calibri"/>
              <a:cs typeface="Times New Roman" pitchFamily="18" charset="0"/>
            </a:endParaRPr>
          </a:p>
          <a:p>
            <a:pPr lvl="0" algn="just"/>
            <a:endParaRPr lang="en-US" sz="3200" b="1" dirty="0" smtClean="0">
              <a:solidFill>
                <a:srgbClr val="000000"/>
              </a:solidFill>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When you are tempted it is not strange, it is not unusual, it’s does not hit some -- and not others -- but all are tempted during the Sanctification process.  The thing you can be certain of when you are tempted is that -- it is now your turn.  And that’s it. </a:t>
            </a:r>
            <a:endParaRPr lang="en-US" sz="3200" dirty="0">
              <a:solidFill>
                <a:prstClr val="black"/>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46458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1"/>
            <a:ext cx="8001000" cy="5016758"/>
          </a:xfrm>
          <a:prstGeom prst="rect">
            <a:avLst/>
          </a:prstGeom>
        </p:spPr>
        <p:txBody>
          <a:bodyPr wrap="square">
            <a:spAutoFit/>
          </a:bodyPr>
          <a:lstStyle/>
          <a:p>
            <a:pPr algn="just"/>
            <a:r>
              <a:rPr lang="en-US" sz="3200" b="1" dirty="0" smtClean="0">
                <a:solidFill>
                  <a:srgbClr val="000000"/>
                </a:solidFill>
                <a:effectLst/>
                <a:latin typeface="Times New Roman" pitchFamily="18" charset="0"/>
                <a:ea typeface="Calibri"/>
                <a:cs typeface="Times New Roman" pitchFamily="18" charset="0"/>
              </a:rPr>
              <a:t>So, 1 Corinthians 10: 13 begins: </a:t>
            </a:r>
            <a:r>
              <a:rPr lang="en-US" sz="3200" b="1" i="1" dirty="0" smtClean="0">
                <a:solidFill>
                  <a:srgbClr val="000000"/>
                </a:solidFill>
                <a:effectLst/>
                <a:latin typeface="Times New Roman" pitchFamily="18" charset="0"/>
                <a:ea typeface="Calibri"/>
                <a:cs typeface="Times New Roman" pitchFamily="18" charset="0"/>
              </a:rPr>
              <a:t>No temptation has overtaken you except such as is common to man. </a:t>
            </a:r>
            <a:endParaRPr lang="en-US" sz="3200" i="1" dirty="0" smtClean="0">
              <a:effectLst/>
              <a:latin typeface="Times New Roman" pitchFamily="18" charset="0"/>
              <a:ea typeface="Calibri"/>
              <a:cs typeface="Times New Roman" pitchFamily="18" charset="0"/>
            </a:endParaRPr>
          </a:p>
          <a:p>
            <a:pPr algn="just"/>
            <a:endParaRPr lang="en-US" sz="3200" b="1" dirty="0" smtClean="0">
              <a:solidFill>
                <a:srgbClr val="000000"/>
              </a:solidFill>
              <a:effectLst/>
              <a:latin typeface="Times New Roman" pitchFamily="18" charset="0"/>
              <a:ea typeface="Calibri"/>
              <a:cs typeface="Times New Roman" pitchFamily="18" charset="0"/>
            </a:endParaRPr>
          </a:p>
          <a:p>
            <a:pPr algn="just"/>
            <a:r>
              <a:rPr lang="en-US" sz="3200" b="1" dirty="0" smtClean="0">
                <a:solidFill>
                  <a:srgbClr val="000000"/>
                </a:solidFill>
                <a:effectLst/>
                <a:latin typeface="Times New Roman" pitchFamily="18" charset="0"/>
                <a:ea typeface="Calibri"/>
                <a:cs typeface="Times New Roman" pitchFamily="18" charset="0"/>
              </a:rPr>
              <a:t>	Jesus Himself experienced this and the book of Hebrews tells us that Jesus was in all points tempted like we are. And it says He was made like unto His brethren. And that He suffered the temptations that are common to us all. </a:t>
            </a:r>
            <a:endParaRPr lang="en-US" sz="32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0087901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71</TotalTime>
  <Words>426</Words>
  <Application>Microsoft Office PowerPoint</Application>
  <PresentationFormat>On-screen Show (4:3)</PresentationFormat>
  <Paragraphs>90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Apex</vt:lpstr>
      <vt:lpstr>  Escaping Temptation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Escaping Temptation  </dc:title>
  <dc:creator> </dc:creator>
  <cp:lastModifiedBy> </cp:lastModifiedBy>
  <cp:revision>8</cp:revision>
  <dcterms:created xsi:type="dcterms:W3CDTF">2012-08-28T16:55:04Z</dcterms:created>
  <dcterms:modified xsi:type="dcterms:W3CDTF">2012-08-28T18:06:30Z</dcterms:modified>
</cp:coreProperties>
</file>